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300" r:id="rId6"/>
    <p:sldId id="301" r:id="rId7"/>
    <p:sldId id="274" r:id="rId8"/>
    <p:sldId id="275" r:id="rId9"/>
    <p:sldId id="287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302" r:id="rId21"/>
    <p:sldId id="303" r:id="rId22"/>
    <p:sldId id="304" r:id="rId23"/>
    <p:sldId id="305" r:id="rId24"/>
    <p:sldId id="273" r:id="rId25"/>
    <p:sldId id="306" r:id="rId26"/>
    <p:sldId id="319" r:id="rId27"/>
    <p:sldId id="307" r:id="rId28"/>
    <p:sldId id="317" r:id="rId29"/>
    <p:sldId id="312" r:id="rId30"/>
    <p:sldId id="292" r:id="rId31"/>
    <p:sldId id="293" r:id="rId32"/>
    <p:sldId id="313" r:id="rId33"/>
    <p:sldId id="318" r:id="rId34"/>
    <p:sldId id="294" r:id="rId35"/>
    <p:sldId id="309" r:id="rId36"/>
    <p:sldId id="296" r:id="rId37"/>
    <p:sldId id="310" r:id="rId38"/>
    <p:sldId id="311" r:id="rId39"/>
    <p:sldId id="297" r:id="rId40"/>
    <p:sldId id="308" r:id="rId41"/>
    <p:sldId id="295" r:id="rId42"/>
    <p:sldId id="314" r:id="rId43"/>
    <p:sldId id="315" r:id="rId44"/>
    <p:sldId id="288" r:id="rId45"/>
    <p:sldId id="289" r:id="rId46"/>
    <p:sldId id="290" r:id="rId47"/>
    <p:sldId id="291" r:id="rId48"/>
    <p:sldId id="316" r:id="rId49"/>
    <p:sldId id="286" r:id="rId50"/>
    <p:sldId id="298" r:id="rId51"/>
    <p:sldId id="299" r:id="rId52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C0000"/>
    <a:srgbClr val="CC009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23D2AED-132D-41F0-B016-B5DB7F5632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ED616E4-8DFF-4142-8A4D-E1769933A6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A520BCD-B204-4431-82C0-AB97D4D5B75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5135F292-C165-443E-AF39-3A91C863A93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/>
              <a:t>Kliknij, aby edytować style wzorca tekstu</a:t>
            </a:r>
          </a:p>
          <a:p>
            <a:pPr lvl="1"/>
            <a:r>
              <a:rPr lang="pl-PL" altLang="pl-PL" noProof="0"/>
              <a:t>Drugi poziom</a:t>
            </a:r>
          </a:p>
          <a:p>
            <a:pPr lvl="2"/>
            <a:r>
              <a:rPr lang="pl-PL" altLang="pl-PL" noProof="0"/>
              <a:t>Trzeci poziom</a:t>
            </a:r>
          </a:p>
          <a:p>
            <a:pPr lvl="3"/>
            <a:r>
              <a:rPr lang="pl-PL" altLang="pl-PL" noProof="0"/>
              <a:t>Czwarty poziom</a:t>
            </a:r>
          </a:p>
          <a:p>
            <a:pPr lvl="4"/>
            <a:r>
              <a:rPr lang="pl-PL" altLang="pl-PL" noProof="0"/>
              <a:t>Piąty poziom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0CC918BB-5C5D-4875-954D-7E28F737E0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6A1D4E6D-7CF6-4B66-ABD0-8119F3AA96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19D354-2A6D-48F4-B00D-B36323A8E71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13E790-EE4E-4261-8B29-29BDC48C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693DEC9-2A10-460A-B59C-F41CA0C80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EAFC7F-45CF-4CD4-AA2F-9BD5E3756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8139CC-54EA-49F4-A6A8-54F591A8AD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D24DC0-F394-4A27-BBB0-2CD5B2FFF0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8D033-3FAC-40E5-911A-FE2A547E99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0829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03847C-E5B7-4796-B3F1-63BC92C3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0693E4A-34F7-4169-B92C-26289054D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6D2B7E-C9C5-42DA-8AAC-10443000D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61FA7A-B34F-4825-812D-25385FC206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29FD0B-3ED5-41B8-A2C1-1673E58D9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8F64B-1FE0-428C-81F0-952BDCC8C80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757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F411AEB-DED7-4D27-A89A-FCF0F10B1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5DA2C4F-B135-4AED-94B5-37558F208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3D87D1-8F91-4644-AB28-E08691642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EF540E-24B6-478E-A918-E5E64B8D9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8C3875-1D3A-44B5-9CB2-DB85C64C9E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E75B1-67E0-4629-9F38-D97F309A80D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856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D3C99B-8841-44AB-B21F-BF28DCF3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C8E2A6-74A3-4FCA-8230-66581434D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C5F016-5990-4D53-8500-3776C7A0C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F97627-5F95-4B0F-86EA-A403A24C7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1EF947-44E0-4C69-ADC4-28E578EFA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C617-C595-4ACD-866B-C8DEC1B96BE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4811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C4F6D3-3A5C-4729-AD9E-8F8736C9F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607768-9229-4072-9584-1006F8E69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A0E33E-E28B-407C-9974-787B27D967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269332-CBC2-43D6-8D2C-5051862365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05A9C3-1D4A-4175-A63B-9411F5EB74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79E6C-44D3-4B9C-903F-14D241DDC34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9876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AA7508-854C-469C-9C7B-44CDA867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E8D802-317C-4FF2-9CF6-F165306FD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A315FEC-B781-4125-8B35-40AFEAB13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5AF0CB-85F3-4721-9DF8-372978071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6F5ADD-1E01-4C74-9789-E798F0500E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E6DD4F-78C3-4B9F-B6D1-DA540F6FD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0DA5-34E3-4BC1-BF05-BDAD052942E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3914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1C34EC-06E0-48FD-AD44-CC6E02ABB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715339-15CE-4B1C-AB39-0CABD9E4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1934292-B243-4B56-9CB6-56D3AAE86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9A23397-2E5C-4A51-B6AF-9E716A78D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006BD03-CE59-4C11-BA21-607D25CEA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5E71911-CC28-4331-B87F-8ED05F706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6A9FB6-061A-4F89-8327-2CE06D2116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56C70B3-A9BB-4A13-A003-304E15D11F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03BC8-F62D-45B5-A6E1-A6BC54E7294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0203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CD3EEF-887F-4013-9454-562191249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4BAFDA-8F26-4220-9D25-BD9335A874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D260B1-F528-4253-8C4B-00095F54D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DC6504-BF6B-476A-AF10-F4421AA3C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DB61D-1FB4-4575-BC2F-608D796CFDF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2741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D98860-1137-4B7C-8DA6-2852C8B21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B256A9-A6D9-4E71-9D9B-475954070B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659690-CD04-4274-99E2-C8F4285D6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36715-7D91-49C2-BB4C-E20F03ADBF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4530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500843-0271-4426-888D-98D91CBC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7DC6A0-3F0D-4085-9EF4-37A1E219B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DD5F1D4-3B1C-4CE2-884A-08925DF8A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9711D0-5B0E-4E2C-A90E-3D125C2320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980F0-9E19-4357-836D-7C2CAE89D7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765F6-30E5-410F-B37F-2958C938D7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40A95-0612-4B02-A954-B11B2239920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7264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264D57-47F4-4ABC-8E91-78F3263D2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0583456-5806-4AD8-AF00-D07ED6416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498955-EA7B-469A-800D-8DCBE9486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52CE02-8342-45EE-8D29-33396B598E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F02823-D6AF-4B60-BDB9-9F8E0057EE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26B04-2CC9-438F-A1EA-E74CE4728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1DE5-3DFC-4525-8D50-566F9E090D0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1216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750250-8C94-494F-9B2B-04652326D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1485D03-8E75-4740-ADE4-B3C5C9BEA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16CCC1A-ACA9-44CE-9B10-3880726583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57F640-7BC3-488C-87E4-4A5545EF6E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99DBA9-CAED-43D9-BAD0-DF821BBD6E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E1023C4-E3D0-42F8-A44C-167071F34E1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6100541">
            <a:extLst>
              <a:ext uri="{FF2B5EF4-FFF2-40B4-BE49-F238E27FC236}">
                <a16:creationId xmlns:a16="http://schemas.microsoft.com/office/drawing/2014/main" id="{73359BC5-4A94-4FE1-9292-FEE77EE2B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22F69F0E-115B-45DE-BCDB-2453DD01DE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pl-PL" altLang="pl-PL" sz="4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Technologia produkcji roślin okopowych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1B9AF765-B8A3-44C1-82E9-E2A9DC9BC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0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układ łodygi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D8C33DCC-2EFC-4ABF-AD15-FA9C2BA5D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08263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kształt listków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60C262E6-F9FF-40DC-AEF8-647BE9BE0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13113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czerwienienie starzejących się liści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A3C919EE-9E6E-4FED-9C7F-85883492C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16375"/>
            <a:ext cx="8610600" cy="822325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czerwonobrunatne zabarwienie łodygi, ogonków i szypułek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AE74C832-7B6F-4DFD-B760-E21078E52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891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pl-PL" altLang="pl-PL" sz="2400" b="1" i="1">
                <a:latin typeface="Arial Unicode MS" pitchFamily="34" charset="-128"/>
              </a:rPr>
              <a:t>Nieznacznie zmieniające się pod wpływem warunków zewnętrznych:</a:t>
            </a:r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3A3A512C-9C3B-4007-B55E-7508CC071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86350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zabarwienie główek pręcikowych</a:t>
            </a: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F7E0A850-4DBF-47A1-A00C-91E19151B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91200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długość szyjki słupka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 autoUpdateAnimBg="0"/>
      <p:bldP spid="27651" grpId="0" animBg="1" autoUpdateAnimBg="0"/>
      <p:bldP spid="27652" grpId="0" animBg="1" autoUpdateAnimBg="0"/>
      <p:bldP spid="27653" grpId="0" animBg="1" autoUpdateAnimBg="0"/>
      <p:bldP spid="27655" grpId="0" animBg="1" autoUpdateAnimBg="0"/>
      <p:bldP spid="2765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C891442F-4B73-4574-9CC8-611DD005A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0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barwa liści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3524FE9B-E59E-46A2-9854-2F42AF7A4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81288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barwa łodyg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426E4073-6575-4135-B2D8-AA14D9B1F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59163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skupienie liścia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04252DF2-F72C-4827-9669-384DEE3A8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35450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ogólny pokrój krzaka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BB260F71-6273-465C-A572-1C08234B3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891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pl-PL" altLang="pl-PL" sz="2400" b="1" i="1">
                <a:latin typeface="Arial Unicode MS" pitchFamily="34" charset="-128"/>
              </a:rPr>
              <a:t>cechy zmieniające się silnie pod wpływem warunków zewnętrznych: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FCF0A59B-E2E9-4C6C-86F9-2664235D2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13325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głębokość oczek kłębów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17ACDCD5-85FD-4A68-9615-92534F5B7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91200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obfitość kwitnienia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 autoUpdateAnimBg="0"/>
      <p:bldP spid="28675" grpId="0" animBg="1" autoUpdateAnimBg="0"/>
      <p:bldP spid="28676" grpId="0" animBg="1" autoUpdateAnimBg="0"/>
      <p:bldP spid="28677" grpId="0" animBg="1" autoUpdateAnimBg="0"/>
      <p:bldP spid="28679" grpId="0" animBg="1" autoUpdateAnimBg="0"/>
      <p:bldP spid="2868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D7386AA1-026F-4CA9-97CA-41363FE63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czysto biała- oznaczana symbolem b</a:t>
            </a:r>
            <a:r>
              <a:rPr lang="pl-PL" altLang="pl-PL" sz="2400" b="1" baseline="-25000">
                <a:latin typeface="Arial Unicode MS" pitchFamily="34" charset="-128"/>
              </a:rPr>
              <a:t>1</a:t>
            </a:r>
            <a:endParaRPr lang="pl-PL" altLang="pl-PL" sz="2400" b="1">
              <a:latin typeface="Arial Unicode MS" pitchFamily="34" charset="-128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EA3FA133-F25B-405A-B62C-CDDCAD96E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20900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szarobiała- oznaczana symbolem b</a:t>
            </a:r>
            <a:r>
              <a:rPr lang="pl-PL" altLang="pl-PL" sz="2400" b="1" baseline="-25000">
                <a:latin typeface="Arial Unicode MS" pitchFamily="34" charset="-128"/>
              </a:rPr>
              <a:t>2</a:t>
            </a:r>
            <a:r>
              <a:rPr lang="pl-PL" altLang="pl-PL" sz="2400" b="1">
                <a:latin typeface="Arial Unicode MS" pitchFamily="34" charset="-128"/>
              </a:rPr>
              <a:t> 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D6FB071D-68E4-4BCB-A91D-EC668FF88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46400"/>
            <a:ext cx="8610600" cy="822325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kremowa (bez wyraźnego odcienia żółtego)- 							oznaczana symbolem b</a:t>
            </a:r>
            <a:r>
              <a:rPr lang="pl-PL" altLang="pl-PL" sz="2400" b="1" baseline="-25000">
                <a:latin typeface="Arial Unicode MS" pitchFamily="34" charset="-128"/>
              </a:rPr>
              <a:t>3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D6AB9684-16AE-478D-A18B-F91F4294A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38613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jasnożółta- oznaczana symbolem ż</a:t>
            </a:r>
            <a:r>
              <a:rPr lang="pl-PL" altLang="pl-PL" sz="2400" b="1" baseline="-25000">
                <a:latin typeface="Arial Unicode MS" pitchFamily="34" charset="-128"/>
              </a:rPr>
              <a:t>1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430A76F5-8A8E-494E-A3E8-F957BC5B4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sz="2400" b="1" i="1">
                <a:latin typeface="Arial Unicode MS" pitchFamily="34" charset="-128"/>
              </a:rPr>
              <a:t>BARWY MIĄŻSZU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B10935C4-7D67-4E8E-AB5B-3DA5D9E99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64113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żółta- oznaczana symbolem ż</a:t>
            </a:r>
            <a:r>
              <a:rPr lang="pl-PL" altLang="pl-PL" sz="2400" b="1" baseline="-25000">
                <a:latin typeface="Arial Unicode MS" pitchFamily="34" charset="-128"/>
              </a:rPr>
              <a:t>2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8FB44581-B8F8-4BAB-990D-3221BA9B0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91200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intensywnie żółta- oznaczana symbolem ż</a:t>
            </a:r>
            <a:r>
              <a:rPr lang="pl-PL" altLang="pl-PL" sz="2400" b="1" baseline="-25000">
                <a:latin typeface="Arial Unicode MS" pitchFamily="34" charset="-128"/>
              </a:rPr>
              <a:t>3</a:t>
            </a:r>
            <a:endParaRPr lang="pl-PL" altLang="pl-PL" sz="2400" b="1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 autoUpdateAnimBg="0"/>
      <p:bldP spid="29699" grpId="0" animBg="1" autoUpdateAnimBg="0"/>
      <p:bldP spid="29700" grpId="0" animBg="1" autoUpdateAnimBg="0"/>
      <p:bldP spid="29701" grpId="0" animBg="1" autoUpdateAnimBg="0"/>
      <p:bldP spid="29703" grpId="0" animBg="1" autoUpdateAnimBg="0"/>
      <p:bldP spid="2970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9874E356-6691-47A9-AF67-F0DD82C24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9-powierzchniowe (niewyczuwalne pod palcem)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E509EC51-E430-474E-BCFB-27347260E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0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8- bardzo płytkie (głębokość poniżej 1 mm)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4CACFA3A-2EFC-4DCD-84C1-9C4A0A103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7- płytkie (głębokość od 1 do 1,6 mm)</a:t>
            </a:r>
            <a:endParaRPr lang="pl-PL" altLang="pl-PL" sz="2400" b="1" baseline="-25000">
              <a:latin typeface="Arial Unicode MS" pitchFamily="34" charset="-128"/>
            </a:endParaRP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F707E17B-246F-4989-A589-88AD7AD28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24200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6- średnio płytkie (głębokość od 1,7 do 2,3 mm)</a:t>
            </a:r>
            <a:endParaRPr lang="pl-PL" altLang="pl-PL" sz="2400" b="1" baseline="-25000">
              <a:latin typeface="Arial Unicode MS" pitchFamily="34" charset="-128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4CB33547-35A0-422B-A539-7DF837D8B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891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sz="3600" b="1">
                <a:latin typeface="Arial Unicode MS" pitchFamily="34" charset="-128"/>
              </a:rPr>
              <a:t>Głębokość oczek</a:t>
            </a:r>
            <a:endParaRPr lang="pl-PL" altLang="pl-PL" sz="2400" b="1" i="1">
              <a:latin typeface="Arial Unicode MS" pitchFamily="34" charset="-128"/>
            </a:endParaRP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396B6FCA-ED0F-42AF-956C-87EECE48C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33800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5- średnie (głębokość 2,4 - 3 mm)</a:t>
            </a:r>
            <a:endParaRPr lang="pl-PL" altLang="pl-PL" sz="2400" b="1" baseline="-25000">
              <a:latin typeface="Arial Unicode MS" pitchFamily="34" charset="-128"/>
            </a:endParaRP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E646225A-D927-4E7C-9C2D-267486684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4- średnio głębokie (od 3,1 do 4 mm) 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E303B540-38BD-4F6B-9DF0-1C9BD0D3A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3- głębokie (od 4,1 do 5 mm) </a:t>
            </a: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6F2C7C94-A0F8-4056-A3FA-AC98C86AD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62600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2- głębokie (z wyboistością pomiędzy oczkami) </a:t>
            </a: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BF8D419E-8344-4F05-AA25-9D080B4BF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72200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1- bardzo głębokie (głębokość powyżej 5 mm)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 autoUpdateAnimBg="0"/>
      <p:bldP spid="30723" grpId="0" animBg="1" autoUpdateAnimBg="0"/>
      <p:bldP spid="30724" grpId="0" animBg="1" autoUpdateAnimBg="0"/>
      <p:bldP spid="30725" grpId="0" animBg="1" autoUpdateAnimBg="0"/>
      <p:bldP spid="30727" grpId="0" animBg="1" autoUpdateAnimBg="0"/>
      <p:bldP spid="30728" grpId="0" animBg="1" autoUpdateAnimBg="0"/>
      <p:bldP spid="30729" grpId="0" animBg="1" autoUpdateAnimBg="0"/>
      <p:bldP spid="30730" grpId="0" animBg="1" autoUpdateAnimBg="0"/>
      <p:bldP spid="3073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DD401256-812D-4605-A44B-1647FA729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poprzecznie owalne - większy niż 1:0,9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691F3739-5447-4CB2-85A4-833439DF4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00400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okrągłe - 1:0,9 do 1:1,25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17C0094D-47A5-45FE-B258-ACB26C6D4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okrągłoowalne - 1:1,26 do 1:1,5</a:t>
            </a:r>
            <a:endParaRPr lang="pl-PL" altLang="pl-PL" sz="2400" b="1" baseline="-25000">
              <a:latin typeface="Arial Unicode MS" pitchFamily="34" charset="-128"/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4F1CA4D6-197A-4A77-9DFA-C26AF5247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owalne   - 1:1,6 do 1:2</a:t>
            </a:r>
            <a:endParaRPr lang="pl-PL" altLang="pl-PL" sz="2400" b="1" baseline="-25000">
              <a:latin typeface="Arial Unicode MS" pitchFamily="34" charset="-128"/>
            </a:endParaRP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98E59CBA-177C-492A-9A03-D379275EC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891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sz="3600" b="1">
                <a:latin typeface="Arial Unicode MS" pitchFamily="34" charset="-128"/>
              </a:rPr>
              <a:t>Kształt bulw</a:t>
            </a:r>
            <a:endParaRPr lang="pl-PL" altLang="pl-PL" sz="2400" b="1" i="1">
              <a:latin typeface="Arial Unicode MS" pitchFamily="34" charset="-128"/>
            </a:endParaRP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3FF3BCAB-90E8-43DA-8001-8F3DA0CDF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podłużne-długość 2 razy większa od szerokości</a:t>
            </a:r>
            <a:endParaRPr lang="pl-PL" altLang="pl-PL" sz="2400" b="1" baseline="-25000">
              <a:latin typeface="Arial Unicode MS" pitchFamily="34" charset="-128"/>
            </a:endParaRP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54DDDF8E-43D5-41CD-8302-6F7273398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192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/>
              <a:t>W zależności od stosunku szerokości do długości: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 autoUpdateAnimBg="0"/>
      <p:bldP spid="31747" grpId="0" animBg="1" autoUpdateAnimBg="0"/>
      <p:bldP spid="31748" grpId="0" animBg="1" autoUpdateAnimBg="0"/>
      <p:bldP spid="31749" grpId="0" animBg="1" autoUpdateAnimBg="0"/>
      <p:bldP spid="3175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57B4AC1F-8BE1-49E9-9EEA-EDD6743E5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b="1">
                <a:latin typeface="Arial Unicode MS" pitchFamily="34" charset="-128"/>
              </a:rPr>
              <a:t>ASTER</a:t>
            </a:r>
          </a:p>
        </p:txBody>
      </p:sp>
      <p:pic>
        <p:nvPicPr>
          <p:cNvPr id="17411" name="Picture 3" descr="aster">
            <a:extLst>
              <a:ext uri="{FF2B5EF4-FFF2-40B4-BE49-F238E27FC236}">
                <a16:creationId xmlns:a16="http://schemas.microsoft.com/office/drawing/2014/main" id="{C2216410-CF5B-4B6F-AC69-7E3FE2F5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6186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17685EBC-3828-4B99-9FC7-FC70D0468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4800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Zarejestrowana </a:t>
            </a:r>
          </a:p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pl-PL" altLang="pl-PL" sz="2400" b="1">
                <a:latin typeface="Arial Unicode MS" pitchFamily="34" charset="-128"/>
              </a:rPr>
              <a:t>w 1990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83532DB3-4A24-4A2C-B5FB-6866E0659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11375"/>
            <a:ext cx="426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Odmiana bardzo wczesna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98D43596-60B9-43C9-BE64-C425197AB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41663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Pochodzi z Polski</a:t>
            </a: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B5CF06C4-053E-45B5-A539-72956F97C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06825"/>
            <a:ext cx="403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Kształt bulw okrągłoowalny</a:t>
            </a: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21437E1E-5BDC-4A4C-93B6-C170ADF02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37113"/>
            <a:ext cx="411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Barwa miąższu jasnożółta</a:t>
            </a: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ABC4BA49-2FE8-4A7E-9005-FFC9CA686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67400"/>
            <a:ext cx="411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Zawartość skrobi-14,6%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  <p:bldP spid="32773" grpId="0" autoUpdateAnimBg="0"/>
      <p:bldP spid="32774" grpId="0" autoUpdateAnimBg="0"/>
      <p:bldP spid="32775" grpId="0" autoUpdateAnimBg="0"/>
      <p:bldP spid="32776" grpId="0" autoUpdateAnimBg="0"/>
      <p:bldP spid="3277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enar">
            <a:extLst>
              <a:ext uri="{FF2B5EF4-FFF2-40B4-BE49-F238E27FC236}">
                <a16:creationId xmlns:a16="http://schemas.microsoft.com/office/drawing/2014/main" id="{AE1A858F-D236-48AE-82F5-C051B3C41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"/>
            <a:ext cx="616585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7820B3F1-69C8-4840-840C-89F2A9F9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00" y="228600"/>
            <a:ext cx="4800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Zarejestrowana</a:t>
            </a:r>
          </a:p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pl-PL" altLang="pl-PL" sz="2400" b="1">
                <a:latin typeface="Arial Unicode MS" pitchFamily="34" charset="-128"/>
              </a:rPr>
              <a:t> w 1999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98499D0B-0AA8-42A8-96A1-E74D9A2DF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00" y="1524000"/>
            <a:ext cx="4800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Odmiana bardzo</a:t>
            </a:r>
          </a:p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pl-PL" altLang="pl-PL" sz="2400" b="1">
                <a:latin typeface="Arial Unicode MS" pitchFamily="34" charset="-128"/>
              </a:rPr>
              <a:t> wczesna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2E25976C-6236-40AF-94C3-33AB27F50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743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Pochodzi z Polski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0D3C85A4-F34C-4664-A82E-69E5D8267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00" y="3414713"/>
            <a:ext cx="48006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Kształt bulw </a:t>
            </a:r>
          </a:p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pl-PL" altLang="pl-PL" sz="2400" b="1">
                <a:latin typeface="Arial Unicode MS" pitchFamily="34" charset="-128"/>
              </a:rPr>
              <a:t>okrągłoowalny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1833D011-4BD3-4394-8FF9-10F74BE3F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00" y="4633913"/>
            <a:ext cx="48006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Barwa miąższu </a:t>
            </a:r>
          </a:p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pl-PL" altLang="pl-PL" sz="2400" b="1">
                <a:latin typeface="Arial Unicode MS" pitchFamily="34" charset="-128"/>
              </a:rPr>
              <a:t>jasnożółta do żółtego </a:t>
            </a: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32B01C5C-27C9-4BC4-B930-C5CCF8EAD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853113"/>
            <a:ext cx="47244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Zawartość skrobi</a:t>
            </a:r>
          </a:p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pl-PL" altLang="pl-PL" sz="2400" b="1">
                <a:latin typeface="Arial Unicode MS" pitchFamily="34" charset="-128"/>
              </a:rPr>
              <a:t> -11,8%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  <p:bldP spid="33797" grpId="0" autoUpdateAnimBg="0"/>
      <p:bldP spid="33798" grpId="0" autoUpdateAnimBg="0"/>
      <p:bldP spid="33799" grpId="0" autoUpdateAnimBg="0"/>
      <p:bldP spid="3380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BE7DF11E-2F8E-4552-81FB-280DB22AE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b="1">
                <a:latin typeface="Arial Unicode MS" pitchFamily="34" charset="-128"/>
              </a:rPr>
              <a:t>LORD</a:t>
            </a:r>
          </a:p>
        </p:txBody>
      </p:sp>
      <p:pic>
        <p:nvPicPr>
          <p:cNvPr id="19459" name="Picture 3" descr="lord">
            <a:extLst>
              <a:ext uri="{FF2B5EF4-FFF2-40B4-BE49-F238E27FC236}">
                <a16:creationId xmlns:a16="http://schemas.microsoft.com/office/drawing/2014/main" id="{6B5F7709-9FB3-48FD-BB42-296E87B19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63246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>
            <a:extLst>
              <a:ext uri="{FF2B5EF4-FFF2-40B4-BE49-F238E27FC236}">
                <a16:creationId xmlns:a16="http://schemas.microsoft.com/office/drawing/2014/main" id="{DC8904F3-487E-452A-94BB-8DED4FFD9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0"/>
            <a:ext cx="480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Zarejestrowana w 1999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B5139501-5F48-4A79-9DBA-9652DCB7F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81288"/>
            <a:ext cx="480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Odmiana bardzo wczesna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48267FD7-E489-4C6A-81FB-A0B7894D9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0"/>
            <a:ext cx="47244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Pochodzi z Polski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BE3C346E-9325-4B2D-B476-79267604A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35450"/>
            <a:ext cx="480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Kształt bulw okrągłoowalny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040B0222-B04F-4B59-A042-455D81BEF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13325"/>
            <a:ext cx="480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Barwa miąższu jasnożółta</a:t>
            </a: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AACB48FE-1461-43ED-AE14-09B53E0FB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91200"/>
            <a:ext cx="47244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Zawartość skrobi-12%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 autoUpdateAnimBg="0"/>
      <p:bldP spid="34821" grpId="0" animBg="1" autoUpdateAnimBg="0"/>
      <p:bldP spid="34822" grpId="0" animBg="1" autoUpdateAnimBg="0"/>
      <p:bldP spid="34823" grpId="0" animBg="1" autoUpdateAnimBg="0"/>
      <p:bldP spid="34824" grpId="0" animBg="1" autoUpdateAnimBg="0"/>
      <p:bldP spid="3482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55456F94-0B72-4F3D-9898-A4B64B78A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b="1">
                <a:latin typeface="Arial Unicode MS" pitchFamily="34" charset="-128"/>
              </a:rPr>
              <a:t>Wymagania jakościowe stawiane ziemniakom jadalnym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B3EDDFE2-7088-40DC-95C4-BC87669CD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zawartość suchej masy około 20%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51E8DFAA-F763-45B8-A7BA-D02540CD5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09813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skrobi 12 – 16%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EF0011EA-D7FD-440C-ACA2-81D20823C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21013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witaminy C powyżej 20mg%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591B907A-42F5-461D-A75C-05659C9EE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32213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suma cukrów do 1% w ś.m.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7BF35976-9480-4FED-B083-A0AB712B8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41825"/>
            <a:ext cx="8610600" cy="822325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mała podatność na ciemnienie miąższu bulw przed i po ugotowaniu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46C396CE-DC4F-4A78-9223-CB76993EF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8150"/>
            <a:ext cx="8610600" cy="822325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miąższ bez objawów rdzawej plamistości oraz pustowatości </a:t>
            </a:r>
          </a:p>
        </p:txBody>
      </p:sp>
      <p:sp>
        <p:nvSpPr>
          <p:cNvPr id="35849" name="Text Box 9">
            <a:extLst>
              <a:ext uri="{FF2B5EF4-FFF2-40B4-BE49-F238E27FC236}">
                <a16:creationId xmlns:a16="http://schemas.microsoft.com/office/drawing/2014/main" id="{C424CA49-833D-40DE-8BFA-6112E0424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00800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zawartość azotanów do 100mg/kg ś.m.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 autoUpdateAnimBg="0"/>
      <p:bldP spid="35844" grpId="0" animBg="1" autoUpdateAnimBg="0"/>
      <p:bldP spid="35845" grpId="0" animBg="1" autoUpdateAnimBg="0"/>
      <p:bldP spid="35846" grpId="0" animBg="1" autoUpdateAnimBg="0"/>
      <p:bldP spid="35847" grpId="0" animBg="1" autoUpdateAnimBg="0"/>
      <p:bldP spid="35848" grpId="0" animBg="1" autoUpdateAnimBg="0"/>
      <p:bldP spid="3584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B0E8F113-A5D3-45F4-8B50-F25585940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77724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pl-PL" altLang="pl-PL" sz="2400" b="1">
                <a:latin typeface="Arial Unicode MS" pitchFamily="34" charset="-128"/>
              </a:rPr>
              <a:t>smak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34442F00-473C-411D-B4D5-0148CF993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14538"/>
            <a:ext cx="77724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pl-PL" altLang="pl-PL" sz="2400" b="1">
                <a:latin typeface="Arial Unicode MS" pitchFamily="34" charset="-128"/>
              </a:rPr>
              <a:t>zapach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EE163320-8BF8-4EEF-943F-B73F5BD1E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77724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tekstura: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71BB86A2-F0B9-4FC8-B374-5CF3FEF6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124200"/>
            <a:ext cx="77724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rozgotowywanie się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5037E1AD-5054-47AA-9411-66D20BBF7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7592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konsystencja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2656AE13-0E42-4285-8980-85C98B5BE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394200"/>
            <a:ext cx="77724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mączystość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21512FAE-A2C8-4843-9E73-385B4C94C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029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wilgotność</a:t>
            </a: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611304B1-06E3-4DDD-AAB5-5A476A656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pl-PL" altLang="pl-PL" sz="2400" b="1" i="1">
                <a:latin typeface="Arial Unicode MS" pitchFamily="34" charset="-128"/>
              </a:rPr>
              <a:t>Cechy sensoryczne bulw ugotowanych: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 autoUpdateAnimBg="0"/>
      <p:bldP spid="36867" grpId="0" animBg="1" autoUpdateAnimBg="0"/>
      <p:bldP spid="36868" grpId="0" animBg="1" autoUpdateAnimBg="0"/>
      <p:bldP spid="36869" grpId="0" animBg="1" autoUpdateAnimBg="0"/>
      <p:bldP spid="36870" grpId="0" autoUpdateAnimBg="0"/>
      <p:bldP spid="36871" grpId="0" animBg="1" autoUpdateAnimBg="0"/>
      <p:bldP spid="3687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4C6DE35-E396-4087-AFE0-5B58621B9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Rośliny okopowe to: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1CECD95-C81D-42C2-AD2A-10B2B0996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/>
              <a:t>Bulwiaste: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 b="1"/>
              <a:t>ziemniak</a:t>
            </a:r>
            <a:r>
              <a:rPr lang="pl-PL" altLang="pl-PL"/>
              <a:t> – solanaceae - psiankowate,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/>
              <a:t>topinambur – asteraceae – astrowate (compositeae – złożone)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/>
              <a:t>Korzeniowe: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/>
              <a:t> </a:t>
            </a:r>
            <a:r>
              <a:rPr lang="pl-PL" altLang="pl-PL" b="1"/>
              <a:t>buraki </a:t>
            </a:r>
            <a:r>
              <a:rPr lang="pl-PL" altLang="pl-PL"/>
              <a:t>- chenopodiaceae - komosowate,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/>
              <a:t> </a:t>
            </a:r>
            <a:r>
              <a:rPr lang="pl-PL" altLang="pl-PL" b="1"/>
              <a:t>marchew</a:t>
            </a:r>
            <a:r>
              <a:rPr lang="pl-PL" altLang="pl-PL"/>
              <a:t> – apiaceae - selerowate,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/>
              <a:t> </a:t>
            </a:r>
            <a:r>
              <a:rPr lang="pl-PL" altLang="pl-PL" b="1"/>
              <a:t>brukiew, rzepa</a:t>
            </a:r>
            <a:r>
              <a:rPr lang="pl-PL" altLang="pl-PL"/>
              <a:t> – kapustowate - brasicaceae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/>
              <a:t>cykoria - asteraceae – astrowate (compositeae – złożone)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D10E608-472C-4EC7-8827-EBBF8E7E6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000"/>
              <a:t>Wymagania klimatyczne i glebowe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6B4CE60-8AB5-4914-9749-1BA9F36F3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 sz="2800"/>
              <a:t>Roślina klimatu umiarkowanego</a:t>
            </a:r>
          </a:p>
          <a:p>
            <a:pPr eaLnBrk="1" hangingPunct="1"/>
            <a:r>
              <a:rPr lang="pl-PL" altLang="pl-PL" sz="2800"/>
              <a:t>W czasie sadzenia temp. gleby 7-8</a:t>
            </a:r>
            <a:r>
              <a:rPr lang="en-US" altLang="pl-PL" sz="2800">
                <a:cs typeface="Arial" panose="020B0604020202020204" pitchFamily="34" charset="0"/>
              </a:rPr>
              <a:t>°</a:t>
            </a:r>
            <a:r>
              <a:rPr lang="pl-PL" altLang="pl-PL" sz="2800">
                <a:cs typeface="Arial" panose="020B0604020202020204" pitchFamily="34" charset="0"/>
              </a:rPr>
              <a:t>C</a:t>
            </a:r>
          </a:p>
          <a:p>
            <a:pPr eaLnBrk="1" hangingPunct="1"/>
            <a:r>
              <a:rPr lang="pl-PL" altLang="pl-PL" sz="2800">
                <a:cs typeface="Arial" panose="020B0604020202020204" pitchFamily="34" charset="0"/>
              </a:rPr>
              <a:t>Optymalna temp wzrostu naci 20-25</a:t>
            </a:r>
            <a:r>
              <a:rPr lang="en-US" altLang="pl-PL" sz="2800">
                <a:cs typeface="Arial" panose="020B0604020202020204" pitchFamily="34" charset="0"/>
              </a:rPr>
              <a:t>°</a:t>
            </a:r>
            <a:r>
              <a:rPr lang="pl-PL" altLang="pl-PL" sz="2800">
                <a:cs typeface="Arial" panose="020B0604020202020204" pitchFamily="34" charset="0"/>
              </a:rPr>
              <a:t>C, bulw o kilka stopni niższa.</a:t>
            </a:r>
          </a:p>
          <a:p>
            <a:pPr eaLnBrk="1" hangingPunct="1"/>
            <a:r>
              <a:rPr lang="pl-PL" altLang="pl-PL" sz="2800">
                <a:cs typeface="Arial" panose="020B0604020202020204" pitchFamily="34" charset="0"/>
              </a:rPr>
              <a:t>Niedobór i nadmiar opadów obniża plony, największe zapotrzebowanie na wodę w VII i VIII</a:t>
            </a:r>
          </a:p>
          <a:p>
            <a:pPr eaLnBrk="1" hangingPunct="1"/>
            <a:r>
              <a:rPr lang="pl-PL" altLang="pl-PL" sz="2800">
                <a:cs typeface="Arial" panose="020B0604020202020204" pitchFamily="34" charset="0"/>
              </a:rPr>
              <a:t>Wymagania wodne – niskie: Bryza, Jagna, średnie: Aster, Irys, Malwa, wysokie: Bzura, Irga, Ruta</a:t>
            </a:r>
          </a:p>
          <a:p>
            <a:pPr eaLnBrk="1" hangingPunct="1"/>
            <a:endParaRPr lang="pl-PL" altLang="pl-PL" sz="2800">
              <a:cs typeface="Arial" panose="020B0604020202020204" pitchFamily="34" charset="0"/>
            </a:endParaRPr>
          </a:p>
          <a:p>
            <a:pPr eaLnBrk="1" hangingPunct="1"/>
            <a:endParaRPr lang="en-US" altLang="pl-PL" sz="2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F49FD68-A7DC-4FFD-A940-2AF958737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Zmianowanie i uprawa roli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2816CB2-5BE1-44DC-8F60-EA31848C9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 sz="2800"/>
              <a:t>Uprawa na tym samym polu co 4-5 lat</a:t>
            </a:r>
          </a:p>
          <a:p>
            <a:pPr eaLnBrk="1" hangingPunct="1"/>
            <a:r>
              <a:rPr lang="pl-PL" altLang="pl-PL" sz="2800"/>
              <a:t>Cele uprawy roli to: oczyszczenie pola z chwastów, magazynowanie zapasu wody, spulchnienie warstwy gleby, w której rozwijają się bulwy i korzenie</a:t>
            </a:r>
          </a:p>
          <a:p>
            <a:pPr eaLnBrk="1" hangingPunct="1"/>
            <a:r>
              <a:rPr lang="pl-PL" altLang="pl-PL" sz="2800"/>
              <a:t>Uprawa: podorywka po zbiorze przedplonu, bronowanie, orka przedzimowa, włóka lub lekka brona, glebogryzarka lub kultywator+wał strunowy i brony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AD38EBE-78B5-422E-859B-6B1AFBE39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Nawożenie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0DFECB6-BCD3-4A71-B4EE-1BEA92898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400"/>
              <a:t>25-30t/ha obornika lub 40t/ha kompostów torfowych lub torfowo-obornikowych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/>
              <a:t>N:P:K  - ziemniaki jadalne 1:1:1,5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/>
              <a:t>Ziemniaki skrobiowe 1:1:2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/>
              <a:t>Termin stosowania: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altLang="pl-PL" sz="2400"/>
              <a:t>N: wiosną, przed sadzeniem (mocznik, siarczan amonu)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altLang="pl-PL" sz="2400"/>
              <a:t>P: jesienią lub wiosną (superfosfat)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altLang="pl-PL" sz="2400"/>
              <a:t>K: jesienią przed zastosowaniem obornika (sól potasowa)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altLang="pl-PL" sz="2400"/>
              <a:t>Ca pod przedplon: jesienią nawozy wapniowo-magnezowe, lub wczesną wiosną tylko forma węglanowa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CB66093-5456-4729-81C4-79A03A362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Sadzenie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7FEA795A-BECF-40C1-8BE5-BE7B2F1F6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marL="274638" indent="-274638" eaLnBrk="1" hangingPunct="1">
              <a:lnSpc>
                <a:spcPct val="90000"/>
              </a:lnSpc>
            </a:pPr>
            <a:r>
              <a:rPr lang="pl-PL" altLang="pl-PL"/>
              <a:t>Sadzenie powinno zapewniać szybkie i równomierne wschody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pl-PL" altLang="pl-PL"/>
              <a:t>Odmiany bardzo wczesne uprawiane są z podkiełkowywanych bulw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pl-PL" altLang="pl-PL"/>
              <a:t>Ziemniaki ułożone w skrzynkach w 2 warstwach przez okres 4-5 tyg. w temp. 12-15</a:t>
            </a:r>
            <a:r>
              <a:rPr lang="en-US" altLang="pl-PL">
                <a:cs typeface="Arial" panose="020B0604020202020204" pitchFamily="34" charset="0"/>
              </a:rPr>
              <a:t>°</a:t>
            </a:r>
            <a:r>
              <a:rPr lang="pl-PL" altLang="pl-PL">
                <a:cs typeface="Arial" panose="020B0604020202020204" pitchFamily="34" charset="0"/>
              </a:rPr>
              <a:t>C z dostępem światła, kiełki do 1 cm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pl-PL" altLang="pl-PL"/>
              <a:t>pobudzanie: 2-3 tyg. w temp. 10-12</a:t>
            </a:r>
            <a:r>
              <a:rPr lang="en-US" altLang="pl-PL">
                <a:cs typeface="Arial" panose="020B0604020202020204" pitchFamily="34" charset="0"/>
              </a:rPr>
              <a:t>°</a:t>
            </a:r>
            <a:r>
              <a:rPr lang="pl-PL" altLang="pl-PL">
                <a:cs typeface="Arial" panose="020B0604020202020204" pitchFamily="34" charset="0"/>
              </a:rPr>
              <a:t>C, z dostępem światła lub w ciemności</a:t>
            </a:r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iełki">
            <a:extLst>
              <a:ext uri="{FF2B5EF4-FFF2-40B4-BE49-F238E27FC236}">
                <a16:creationId xmlns:a16="http://schemas.microsoft.com/office/drawing/2014/main" id="{F95C29A5-D72A-4068-AE83-42CCDBE5E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9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739CEB1C-A428-4612-B961-A2948B7D6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800"/>
            <a:ext cx="746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4000" b="1">
                <a:solidFill>
                  <a:srgbClr val="FF0000"/>
                </a:solidFill>
              </a:rPr>
              <a:t>ZIEMNIAK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P5160123">
            <a:extLst>
              <a:ext uri="{FF2B5EF4-FFF2-40B4-BE49-F238E27FC236}">
                <a16:creationId xmlns:a16="http://schemas.microsoft.com/office/drawing/2014/main" id="{335E5891-958B-4E24-A056-FE8D5670E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>
            <a:extLst>
              <a:ext uri="{FF2B5EF4-FFF2-40B4-BE49-F238E27FC236}">
                <a16:creationId xmlns:a16="http://schemas.microsoft.com/office/drawing/2014/main" id="{DA4B0087-4BC7-49D2-9172-FFF999EDC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Sadzenie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2DE75900-DDF2-4340-A212-1D15C398B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Optymalny termin: gdy kwitnie mniszek lekarski, rozwijają się listki agrestu pękają pąki brzóz (II dekada IV)</a:t>
            </a:r>
          </a:p>
          <a:p>
            <a:pPr eaLnBrk="1" hangingPunct="1"/>
            <a:r>
              <a:rPr lang="pl-PL" altLang="pl-PL"/>
              <a:t>Między rzędami 62,5 lub 67,5 cm albo co 75 cm, na rzędzie co 20-40 cm</a:t>
            </a:r>
          </a:p>
          <a:p>
            <a:pPr eaLnBrk="1" hangingPunct="1"/>
            <a:r>
              <a:rPr lang="pl-PL" altLang="pl-PL"/>
              <a:t>Głębokość: 5-7 cm od podstawy sadzeniaka do wyrównanej powierzchni pola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5160123">
            <a:extLst>
              <a:ext uri="{FF2B5EF4-FFF2-40B4-BE49-F238E27FC236}">
                <a16:creationId xmlns:a16="http://schemas.microsoft.com/office/drawing/2014/main" id="{0D969EFE-03B4-4541-B1A0-9E126984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1712A99B-43A0-4D02-A058-49CA8AF5E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Sadzenie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B867929C-C278-49DB-B25C-B906FEA3C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Średnio na 1ha wysadza się ok. 3 t sadzeniaków</a:t>
            </a:r>
          </a:p>
          <a:p>
            <a:pPr eaLnBrk="1" hangingPunct="1"/>
            <a:r>
              <a:rPr lang="pl-PL" altLang="pl-PL"/>
              <a:t>Obsada na pow. 1 ha:</a:t>
            </a:r>
          </a:p>
          <a:p>
            <a:pPr eaLnBrk="1" hangingPunct="1">
              <a:buFontTx/>
              <a:buChar char="-"/>
            </a:pPr>
            <a:r>
              <a:rPr lang="pl-PL" altLang="pl-PL"/>
              <a:t>45 – 50 tys. roślin odmiany wczesne</a:t>
            </a:r>
          </a:p>
          <a:p>
            <a:pPr eaLnBrk="1" hangingPunct="1">
              <a:buFontTx/>
              <a:buChar char="-"/>
            </a:pPr>
            <a:r>
              <a:rPr lang="pl-PL" altLang="pl-PL"/>
              <a:t>40 – 45 tys. roślin jadalne i przemysłowe</a:t>
            </a:r>
          </a:p>
          <a:p>
            <a:pPr eaLnBrk="1" hangingPunct="1">
              <a:buFontTx/>
              <a:buChar char="-"/>
            </a:pPr>
            <a:r>
              <a:rPr lang="pl-PL" altLang="pl-PL"/>
              <a:t>30 - 40 tys. roślin odmiany przeznaczone na frytki i chipsy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C694DA0-63D0-47E6-B90E-ECC8B50E3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Pielęgnacja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3F47057-A068-4889-A62D-3E6D2AFC6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Od posadzenia do wschodów (20-30 dni) 3-4 krotne obsypywanie + bronowanie lub po obsypaniu ziemniaków zastosowanie herbicydu np.: Racer</a:t>
            </a:r>
          </a:p>
          <a:p>
            <a:pPr eaLnBrk="1" hangingPunct="1"/>
            <a:r>
              <a:rPr lang="pl-PL" altLang="pl-PL"/>
              <a:t>Po wschodach, do czasu zwarcia się rzędów roślin 1 lub 2-krotne obsypywanie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P6100541">
            <a:extLst>
              <a:ext uri="{FF2B5EF4-FFF2-40B4-BE49-F238E27FC236}">
                <a16:creationId xmlns:a16="http://schemas.microsoft.com/office/drawing/2014/main" id="{1E9922B8-694C-4439-A157-62DB593AE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Kopia P6300106">
            <a:extLst>
              <a:ext uri="{FF2B5EF4-FFF2-40B4-BE49-F238E27FC236}">
                <a16:creationId xmlns:a16="http://schemas.microsoft.com/office/drawing/2014/main" id="{F88E3772-8E85-4077-AC18-22A5AF2CD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597150"/>
            <a:ext cx="722947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E256076-762A-4BF1-8F9F-81D2DDF7F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Stonka ziemniaczana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8D5FBC6C-830B-4999-A57D-DF9F18BE7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/>
              <a:t>Chrząszcze zimują w glebie, wiosną składają jaja  (ok. 2000 od jednej samicy) z których wylęgają się żarłoczne larwy barwy różowej w różnych odcieniach. Po osiągnięciu odpowiedniego rozwoju schodzą do gleby, gdzie przepoczwarczają się. W ciągu roku występują 2-3 pokolenia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/>
              <a:t>Zwalczanie: Nomolt 150 SC, Bancol 50 WP, Zolone 350 EC</a:t>
            </a:r>
          </a:p>
        </p:txBody>
      </p:sp>
      <p:pic>
        <p:nvPicPr>
          <p:cNvPr id="66564" name="Picture 4" descr="stonka">
            <a:extLst>
              <a:ext uri="{FF2B5EF4-FFF2-40B4-BE49-F238E27FC236}">
                <a16:creationId xmlns:a16="http://schemas.microsoft.com/office/drawing/2014/main" id="{DA4C9834-C7C4-4A45-A10D-C79862FC6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43300"/>
            <a:ext cx="4953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A51AC5D-2941-41DE-A27F-04D2EE227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Ziemniak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0329274-29E4-4317-9B77-BD8A38A2B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/>
              <a:t>Powierzchnia uprawy w Polsce &gt;1mln ha (ok. 10% w strukturze zasiewów)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/>
              <a:t>Średni plon 20 t/ha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/>
              <a:t>Zbiory przeznacza się na: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altLang="pl-PL"/>
              <a:t>Paszę – 40%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altLang="pl-PL"/>
              <a:t>Spożycie – 15%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altLang="pl-PL"/>
              <a:t>Sadzenie i ubytki przechowalnicze – 15%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altLang="pl-PL"/>
              <a:t>Przemysł ziemniaczany i przetwórstwo spożywcze – 15%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l-PL" altLang="pl-PL"/>
              <a:t>Eksport – 15%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uszko druto">
            <a:extLst>
              <a:ext uri="{FF2B5EF4-FFF2-40B4-BE49-F238E27FC236}">
                <a16:creationId xmlns:a16="http://schemas.microsoft.com/office/drawing/2014/main" id="{D1DE0FA3-04A6-4366-A37B-0E1D54998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760913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uszko dru">
            <a:extLst>
              <a:ext uri="{FF2B5EF4-FFF2-40B4-BE49-F238E27FC236}">
                <a16:creationId xmlns:a16="http://schemas.microsoft.com/office/drawing/2014/main" id="{4EFEABDD-2649-4E02-80A3-999443F2A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33625"/>
            <a:ext cx="4724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7FD4A67F-20E6-418E-99AE-8E19B2137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1200"/>
            <a:ext cx="441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 b="1"/>
              <a:t>Uszkodzenia powodowane przez drutowce i pędraki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edr">
            <a:extLst>
              <a:ext uri="{FF2B5EF4-FFF2-40B4-BE49-F238E27FC236}">
                <a16:creationId xmlns:a16="http://schemas.microsoft.com/office/drawing/2014/main" id="{AD96AE1F-4748-4403-BCDD-ABC7C3013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58943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drut">
            <a:extLst>
              <a:ext uri="{FF2B5EF4-FFF2-40B4-BE49-F238E27FC236}">
                <a16:creationId xmlns:a16="http://schemas.microsoft.com/office/drawing/2014/main" id="{CB52B609-5A1F-4D0F-958B-CDAC42A66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19388"/>
            <a:ext cx="5181600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>
            <a:extLst>
              <a:ext uri="{FF2B5EF4-FFF2-40B4-BE49-F238E27FC236}">
                <a16:creationId xmlns:a16="http://schemas.microsoft.com/office/drawing/2014/main" id="{076F0EC8-D024-45AD-9C36-9CFCE37E8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172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 b="1"/>
              <a:t>Drutowce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4ACEFCBB-29FC-4BB6-B5F0-AABF5A523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572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 b="1"/>
              <a:t>Pędraki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8B47081-5FE0-4DE3-9810-2CE71952E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Drutowce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D84C779-A46A-4A5D-A15C-26D12B6D5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/>
              <a:t>Larwy sprężyków uszkadzają kiełki, korzenie i bulwy głęboko wgryzając się w nie. Nie poleca się uprawiać ziemniaków po lucernie, koniczynie i  na polach silnie zaperzonych, gdyż te stanowiska są najbardziej zagrożone występowaniem drutowców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/>
              <a:t>Zapobieganie i zwalczanie polega na niszczeniu perzu, i  zwalczaniu chemicznym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6DBE37B-934E-450C-BD37-363416453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Choroby ziemniaka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CB858EAE-258E-441D-8ABE-843B644B5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Alternarioza – choroba grzybowa</a:t>
            </a:r>
          </a:p>
          <a:p>
            <a:pPr eaLnBrk="1" hangingPunct="1"/>
            <a:r>
              <a:rPr lang="pl-PL" altLang="pl-PL"/>
              <a:t>Rak ziemniaka – grzybowa choroba kwarantannowa</a:t>
            </a:r>
          </a:p>
          <a:p>
            <a:pPr eaLnBrk="1" hangingPunct="1"/>
            <a:r>
              <a:rPr lang="pl-PL" altLang="pl-PL"/>
              <a:t>Parch srebrzysty – choroba grzybowa</a:t>
            </a:r>
          </a:p>
          <a:p>
            <a:pPr eaLnBrk="1" hangingPunct="1"/>
            <a:r>
              <a:rPr lang="pl-PL" altLang="pl-PL"/>
              <a:t>Czarna nóżka – choroba bakteryjna</a:t>
            </a:r>
          </a:p>
          <a:p>
            <a:pPr eaLnBrk="1" hangingPunct="1"/>
            <a:r>
              <a:rPr lang="pl-PL" altLang="pl-PL"/>
              <a:t>Bakterioza pierścieniowa – bakteryjna choroba kwarantannowa</a:t>
            </a:r>
          </a:p>
          <a:p>
            <a:pPr eaLnBrk="1" hangingPunct="1"/>
            <a:r>
              <a:rPr lang="pl-PL" altLang="pl-PL"/>
              <a:t>Liściozwój – choroba wirusowa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zaraza05">
            <a:extLst>
              <a:ext uri="{FF2B5EF4-FFF2-40B4-BE49-F238E27FC236}">
                <a16:creationId xmlns:a16="http://schemas.microsoft.com/office/drawing/2014/main" id="{4029E5F2-DAC9-48CD-8987-C6BA98F70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3"/>
            <a:ext cx="9144000" cy="62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E16B8CC9-A085-415B-B223-93766EFD1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3600"/>
            <a:ext cx="297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/>
              <a:t>Zaraza ziemniaka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E121F54-9C88-4DD4-9095-94B796CA8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Zaraza ziemniaka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C1CE56D-0EBD-462A-BBC9-DFF1F8778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800"/>
              <a:t>Choroba grzybowa wyrządzająca duże straty gospodarcze, rozwojowi sprzyjają lata ciepłe i wilgotne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/>
              <a:t>Powszechnie może występować już od początku lipca atakując nać, która zasycha częściowo lub całkowicie, infekcji ulegają także bulwy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/>
              <a:t>Zwalczanie polega na stosowaniu środków  grzybobójczych, kontaktowych: Bravo 500 SC, Dithane M-45 oraz systemicznych: Ridomil MZ 72 WP, Sandofan Manco. Pierwszy zabieg w terminie sygnalizowanym przez służbę ochrony roślin preparatem systemicznym, kolejne co 7-10 dni przemiennie preparatami kontaktowymi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arch04">
            <a:extLst>
              <a:ext uri="{FF2B5EF4-FFF2-40B4-BE49-F238E27FC236}">
                <a16:creationId xmlns:a16="http://schemas.microsoft.com/office/drawing/2014/main" id="{6EE15323-6CEF-4580-B2AE-25F9E0D6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0"/>
            <a:ext cx="467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:a16="http://schemas.microsoft.com/office/drawing/2014/main" id="{0AC1E6BC-A3F5-400C-B908-F211A13CE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667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/>
              <a:t>Parch zwykły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BBE0AF58-3695-458C-954C-DD0EEE585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096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/>
              <a:t>Parch prószysty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264B23D-21A5-4779-9319-C3F1A9D2F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Parch zwykły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8D75A66-8077-4BE7-AC81-7C4FA0167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/>
              <a:t>Choroba wywoływana przez promieniowce, największe nasilenie w latach suchych i gorących, w okresie wiązania bulw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/>
              <a:t>Zapobieganie i zwalczanie polega na stosowaniu nawozów fizjologicznie kwaśnych, unikaniu gleb zasadowych, zbyt suchych i silnie nagrzewających się. Polecane jest stosowanie nawozów zielonych i dobrze rozłożonego obornika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945E42D-427D-42D3-B6D4-B283EE499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Parch prószysty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1678D29-1F56-4C2F-A64E-35F059942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/>
              <a:t>Choroba grzybowa, kwarantannowa. Latem na skórce bulw tworzą się pęcherzyki z czasem zmieniające się w ranki i duże rany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/>
              <a:t>Zwalczanie i zapobieganie polega na kilkuletniej przerwie w uprawie ziemniaków na polu, na którym wystąpiła choroba. Chorych bulw nie należy stosować jako pokarm dla zwierząt, gdyż zarodniki grzyba wracają do gleby z obornikiem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izoktonioza06">
            <a:extLst>
              <a:ext uri="{FF2B5EF4-FFF2-40B4-BE49-F238E27FC236}">
                <a16:creationId xmlns:a16="http://schemas.microsoft.com/office/drawing/2014/main" id="{31432DC8-6E07-405E-9BA7-9CD5CC602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81CA4FE4-4057-4E1F-B1D2-2B2ED6E24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324600"/>
            <a:ext cx="3733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/>
              <a:t>Rizoktonioza ziemniaka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76EDCCA-75C9-473C-BDDE-78B998EC57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Charakterystyka biologiczna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4D93B95-50A3-494E-A02E-D0423F8B7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4638" indent="-274638" eaLnBrk="1" hangingPunct="1">
              <a:lnSpc>
                <a:spcPct val="90000"/>
              </a:lnSpc>
            </a:pPr>
            <a:r>
              <a:rPr lang="pl-PL" altLang="pl-PL"/>
              <a:t>Wegetatywne rozmnażanie ziemniaka pozwala łatwo zachować jednolitość odmianową.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pl-PL" altLang="pl-PL"/>
              <a:t>Główna masa korzeni przybyszowych rozwija się na głębokości 30-40 cm.</a:t>
            </a:r>
          </a:p>
          <a:p>
            <a:pPr marL="274638" indent="-274638" eaLnBrk="1" hangingPunct="1">
              <a:lnSpc>
                <a:spcPct val="90000"/>
              </a:lnSpc>
            </a:pPr>
            <a:r>
              <a:rPr lang="pl-PL" altLang="pl-PL"/>
              <a:t>Bulwy ziemniaka zawierają skrobię, białko, wit. C, B oraz minerały P, K  a także tłuszcze i kwasy organiczne (cytrynowy, kawowy i inne)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2B4F23C-38BA-4ABA-8E8E-BA9433792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Rizoktonioza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AC042F7-30E6-4B69-8F6B-8C568CC14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eaLnBrk="1" hangingPunct="1"/>
            <a:r>
              <a:rPr lang="pl-PL" altLang="pl-PL" sz="2800"/>
              <a:t>Choroba grzybowa atakująca kiełki roślin, powoduje występowanie pustych miejsc i nierównomiernych wschodów</a:t>
            </a:r>
          </a:p>
          <a:p>
            <a:pPr eaLnBrk="1" hangingPunct="1"/>
            <a:r>
              <a:rPr lang="pl-PL" altLang="pl-PL" sz="2800"/>
              <a:t>Rośliny są niedorozwinięte a plony niskie, liście wierzchołkowe zwijają się a u podstawy łodyg widoczna jest obrączka białego nalotu </a:t>
            </a:r>
          </a:p>
          <a:p>
            <a:pPr eaLnBrk="1" hangingPunct="1"/>
            <a:r>
              <a:rPr lang="pl-PL" altLang="pl-PL" sz="2800"/>
              <a:t>Należy sadzić zdrowe bulwy w ogrzaną glebę, podkiełkowanie zmniejsza niebezpieczeństwo porażenia kiełków w glebie. Zaprawianie sadzeniaków: Dithane M-45, Rizolex 50 WP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">
            <a:extLst>
              <a:ext uri="{FF2B5EF4-FFF2-40B4-BE49-F238E27FC236}">
                <a16:creationId xmlns:a16="http://schemas.microsoft.com/office/drawing/2014/main" id="{5C249B14-0A75-4F73-9D79-EFE43EC22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8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>
            <a:extLst>
              <a:ext uri="{FF2B5EF4-FFF2-40B4-BE49-F238E27FC236}">
                <a16:creationId xmlns:a16="http://schemas.microsoft.com/office/drawing/2014/main" id="{A62CD699-AC9C-4DBF-82F3-D4C698662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19800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/>
              <a:t>Sucha zgnilizna bulw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9FCD862-B7CB-4158-904D-3DA478025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Zbiór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AF62BF8-3070-440D-B44F-2F13C3F25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 sz="2800"/>
              <a:t>Ziemniaki należy zbierać w fazie dojrzałości technologicznej, gdy skórka jest skorkowaciała i nie schodzi pod naciskiem palca. </a:t>
            </a:r>
          </a:p>
          <a:p>
            <a:pPr eaLnBrk="1" hangingPunct="1"/>
            <a:r>
              <a:rPr lang="pl-PL" altLang="pl-PL" sz="2800"/>
              <a:t>Temp. podczas zbiorów nie powinna być niższa niż 8-10</a:t>
            </a:r>
            <a:r>
              <a:rPr lang="en-US" altLang="pl-PL" sz="2800">
                <a:cs typeface="Arial" panose="020B0604020202020204" pitchFamily="34" charset="0"/>
              </a:rPr>
              <a:t>º</a:t>
            </a:r>
            <a:r>
              <a:rPr lang="pl-PL" altLang="pl-PL" sz="2800">
                <a:cs typeface="Arial" panose="020B0604020202020204" pitchFamily="34" charset="0"/>
              </a:rPr>
              <a:t>C, gdyż bulwy są wtedy wrażliwe na uszkodzenia mechaniczne.</a:t>
            </a:r>
          </a:p>
          <a:p>
            <a:pPr eaLnBrk="1" hangingPunct="1"/>
            <a:r>
              <a:rPr lang="pl-PL" altLang="pl-PL" sz="2800">
                <a:cs typeface="Arial" panose="020B0604020202020204" pitchFamily="34" charset="0"/>
              </a:rPr>
              <a:t>Przed zbiorem bulw można zniszczyć nać stosując zabieg preparatem Reglone aby zmniejszyć siłę łączącą bulwy ze stolonami.</a:t>
            </a:r>
            <a:endParaRPr lang="en-US" altLang="pl-PL" sz="2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67D67EA-5453-46D0-A10D-8D21F95B7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Zbiór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A5781E1D-4754-4FB9-B639-537D1C3C8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800"/>
              <a:t>Kopaczka konna z rozrzutnikiem gwiazdowym – pracochłonność 180 rbh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/>
              <a:t>Kopaczka elewatorowa – 120 rbh na 1 ha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/>
              <a:t>Kombajn jedno lub dwurzędowy – 35-45 rbh na 1 ha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/>
              <a:t>Najmniej uszkodzeń powstaje przy zbiorze kopaczką elewatorową, najwięcej przy zbiorze kombajnem (złe ustawienie lemieszy wyorywujących w stosunku do głębokości ułożenia gniazd bulw)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1010013">
            <a:extLst>
              <a:ext uri="{FF2B5EF4-FFF2-40B4-BE49-F238E27FC236}">
                <a16:creationId xmlns:a16="http://schemas.microsoft.com/office/drawing/2014/main" id="{E7D5D728-CBBF-4BAC-8BDD-199FC5F0C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1010011">
            <a:extLst>
              <a:ext uri="{FF2B5EF4-FFF2-40B4-BE49-F238E27FC236}">
                <a16:creationId xmlns:a16="http://schemas.microsoft.com/office/drawing/2014/main" id="{57B82AD5-E355-46CD-8CF4-DD5B5DC28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33400"/>
            <a:ext cx="69977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>
            <a:extLst>
              <a:ext uri="{FF2B5EF4-FFF2-40B4-BE49-F238E27FC236}">
                <a16:creationId xmlns:a16="http://schemas.microsoft.com/office/drawing/2014/main" id="{D1716077-AEC0-4A0C-A66F-F56B6A574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72200"/>
            <a:ext cx="22098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/>
              <a:t>Stół selekcyjny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1010003">
            <a:extLst>
              <a:ext uri="{FF2B5EF4-FFF2-40B4-BE49-F238E27FC236}">
                <a16:creationId xmlns:a16="http://schemas.microsoft.com/office/drawing/2014/main" id="{0993C22C-C6E3-402E-AAA3-C9FBC986F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0200"/>
            <a:ext cx="8991600" cy="1013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24C83B47-866D-4488-8718-043D6B255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2209800" cy="4572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/>
              <a:t>Stół selekcyjny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1010017">
            <a:extLst>
              <a:ext uri="{FF2B5EF4-FFF2-40B4-BE49-F238E27FC236}">
                <a16:creationId xmlns:a16="http://schemas.microsoft.com/office/drawing/2014/main" id="{D93A4830-33EF-4553-8D6E-F336901C2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>
            <a:extLst>
              <a:ext uri="{FF2B5EF4-FFF2-40B4-BE49-F238E27FC236}">
                <a16:creationId xmlns:a16="http://schemas.microsoft.com/office/drawing/2014/main" id="{6E32FF10-6ECA-49B2-8FDB-2BFD1FB29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0800"/>
            <a:ext cx="3048000" cy="4572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/>
              <a:t>Taśmy amortyzujące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2E130F9-A40E-4031-8D56-33CFB48BD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Przechowywanie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AF8CC44-1BB6-4A91-8DE4-FCE8347D0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 sz="2800"/>
              <a:t>Temp. 4-6</a:t>
            </a:r>
            <a:r>
              <a:rPr lang="en-US" altLang="pl-PL" sz="2800">
                <a:cs typeface="Arial" panose="020B0604020202020204" pitchFamily="34" charset="0"/>
              </a:rPr>
              <a:t>°</a:t>
            </a:r>
            <a:r>
              <a:rPr lang="pl-PL" altLang="pl-PL" sz="2800">
                <a:cs typeface="Arial" panose="020B0604020202020204" pitchFamily="34" charset="0"/>
              </a:rPr>
              <a:t>C poprzedzona 2-3 tyg. z temp. 15-18</a:t>
            </a:r>
            <a:r>
              <a:rPr lang="en-US" altLang="pl-PL" sz="2800">
                <a:cs typeface="Arial" panose="020B0604020202020204" pitchFamily="34" charset="0"/>
              </a:rPr>
              <a:t>°</a:t>
            </a:r>
            <a:r>
              <a:rPr lang="pl-PL" altLang="pl-PL" sz="2800">
                <a:cs typeface="Arial" panose="020B0604020202020204" pitchFamily="34" charset="0"/>
              </a:rPr>
              <a:t>C i wysoką wilgotnością stanowiącymi okres gojenia i zabliźniania uszkodzeń mechanicznych.</a:t>
            </a:r>
          </a:p>
          <a:p>
            <a:pPr eaLnBrk="1" hangingPunct="1"/>
            <a:r>
              <a:rPr lang="pl-PL" altLang="pl-PL" sz="2800">
                <a:cs typeface="Arial" panose="020B0604020202020204" pitchFamily="34" charset="0"/>
              </a:rPr>
              <a:t>Kopce tradycyjne: w kierunku północ południe, szer. 120 cm, warstwa słomy 20 cm, warstwa ziemi 5-10 cm, zimą druga warstwa słomy 15 cm oraz 15-20 cm warstwa ziemi.</a:t>
            </a:r>
          </a:p>
          <a:p>
            <a:pPr eaLnBrk="1" hangingPunct="1"/>
            <a:r>
              <a:rPr lang="pl-PL" altLang="pl-PL" sz="2800">
                <a:cs typeface="Arial" panose="020B0604020202020204" pitchFamily="34" charset="0"/>
              </a:rPr>
              <a:t>Kopce techniczne, przechowalnie, chłodnie</a:t>
            </a:r>
            <a:endParaRPr lang="en-US" altLang="pl-PL" sz="2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D4CB49B6-93CD-4619-A116-EC9FC7944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pl-PL" altLang="pl-PL" b="1">
                <a:latin typeface="Arial Unicode MS" pitchFamily="34" charset="-128"/>
              </a:rPr>
              <a:t>Norma PN-75/R-74450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ED12FB98-6D2B-4E87-960F-33E5F644B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pl-PL" altLang="pl-PL" sz="2400" b="1">
                <a:latin typeface="Arial Unicode MS" pitchFamily="34" charset="-128"/>
              </a:rPr>
              <a:t> WYMAGANIA STAWIANE ZIEMNIAKOM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9FF1161B-BF03-4200-94AE-AECBC1117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400"/>
            <a:ext cx="89154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pl-PL" altLang="pl-PL" sz="2400" b="1">
                <a:latin typeface="Arial Unicode MS" pitchFamily="34" charset="-128"/>
              </a:rPr>
              <a:t>Minimalna średnica bulw</a:t>
            </a: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D87E035A-6B02-4409-AB5A-5C36383A9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52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l-PL" altLang="pl-PL" sz="2400" b="1"/>
              <a:t>dojrzałe</a:t>
            </a:r>
            <a:endParaRPr lang="pl-PL" altLang="pl-PL" sz="2400" b="1">
              <a:latin typeface="Times New Roman" panose="02020603050405020304" pitchFamily="18" charset="0"/>
            </a:endParaRP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5D26D7DA-2802-479F-9834-DFE3D42C5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1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l-PL" altLang="pl-PL" sz="2400" b="1">
                <a:solidFill>
                  <a:srgbClr val="006600"/>
                </a:solidFill>
              </a:rPr>
              <a:t>zdrowe</a:t>
            </a:r>
            <a:endParaRPr lang="pl-PL" altLang="pl-PL" sz="2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4FF3A84C-0966-4E65-8B4C-25A8D30B4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242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l-PL" altLang="pl-PL" sz="2400" b="1"/>
              <a:t>niezazieleniałe</a:t>
            </a:r>
            <a:endParaRPr lang="pl-PL" altLang="pl-PL" sz="2400" b="1">
              <a:latin typeface="Times New Roman" panose="02020603050405020304" pitchFamily="18" charset="0"/>
            </a:endParaRPr>
          </a:p>
        </p:txBody>
      </p:sp>
      <p:sp>
        <p:nvSpPr>
          <p:cNvPr id="37896" name="Text Box 8">
            <a:extLst>
              <a:ext uri="{FF2B5EF4-FFF2-40B4-BE49-F238E27FC236}">
                <a16:creationId xmlns:a16="http://schemas.microsoft.com/office/drawing/2014/main" id="{1AF3EA43-A5D0-419C-8BBC-FF83147C1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5285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l-PL" altLang="pl-PL" sz="2400" b="1">
                <a:solidFill>
                  <a:srgbClr val="006600"/>
                </a:solidFill>
              </a:rPr>
              <a:t>czyste</a:t>
            </a:r>
            <a:endParaRPr lang="pl-PL" altLang="pl-PL" sz="2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7" name="Text Box 9">
            <a:extLst>
              <a:ext uri="{FF2B5EF4-FFF2-40B4-BE49-F238E27FC236}">
                <a16:creationId xmlns:a16="http://schemas.microsoft.com/office/drawing/2014/main" id="{CBC2378C-9F7B-4EDF-A969-53713D27A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l-PL" altLang="pl-PL" sz="2400" b="1"/>
              <a:t>suche</a:t>
            </a:r>
            <a:endParaRPr lang="pl-PL" altLang="pl-PL" sz="2400" b="1">
              <a:latin typeface="Times New Roman" panose="02020603050405020304" pitchFamily="18" charset="0"/>
            </a:endParaRPr>
          </a:p>
        </p:txBody>
      </p:sp>
      <p:sp>
        <p:nvSpPr>
          <p:cNvPr id="37898" name="Text Box 10">
            <a:extLst>
              <a:ext uri="{FF2B5EF4-FFF2-40B4-BE49-F238E27FC236}">
                <a16:creationId xmlns:a16="http://schemas.microsoft.com/office/drawing/2014/main" id="{90536ECE-854D-45FF-932D-0396505E5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52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l-PL" altLang="pl-PL" sz="2400" b="1"/>
              <a:t>nie uszkodzone</a:t>
            </a:r>
          </a:p>
        </p:txBody>
      </p:sp>
      <p:sp>
        <p:nvSpPr>
          <p:cNvPr id="37899" name="Text Box 11">
            <a:extLst>
              <a:ext uri="{FF2B5EF4-FFF2-40B4-BE49-F238E27FC236}">
                <a16:creationId xmlns:a16="http://schemas.microsoft.com/office/drawing/2014/main" id="{36C8B871-AED4-427D-83AB-8826F5C5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384425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l-PL" altLang="pl-PL" sz="2400" b="1">
                <a:solidFill>
                  <a:srgbClr val="006600"/>
                </a:solidFill>
              </a:rPr>
              <a:t>nie nadmarznięte</a:t>
            </a:r>
          </a:p>
        </p:txBody>
      </p:sp>
      <p:sp>
        <p:nvSpPr>
          <p:cNvPr id="37900" name="Text Box 12">
            <a:extLst>
              <a:ext uri="{FF2B5EF4-FFF2-40B4-BE49-F238E27FC236}">
                <a16:creationId xmlns:a16="http://schemas.microsoft.com/office/drawing/2014/main" id="{C865501A-4A94-4C36-BCC3-4CBB71DC9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24200"/>
            <a:ext cx="60198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l-PL" altLang="pl-PL" sz="2400" b="1"/>
              <a:t>nie porośnięte </a:t>
            </a:r>
            <a:r>
              <a:rPr lang="pl-PL" altLang="pl-PL" sz="1400" b="1"/>
              <a:t>(porośnięcie kiełkami do 0,5 cm nie 					stanowi wady)</a:t>
            </a:r>
            <a:endParaRPr lang="pl-PL" altLang="pl-PL" sz="1600" b="1">
              <a:latin typeface="Times New Roman" panose="02020603050405020304" pitchFamily="18" charset="0"/>
            </a:endParaRPr>
          </a:p>
        </p:txBody>
      </p:sp>
      <p:sp>
        <p:nvSpPr>
          <p:cNvPr id="37901" name="Text Box 13">
            <a:extLst>
              <a:ext uri="{FF2B5EF4-FFF2-40B4-BE49-F238E27FC236}">
                <a16:creationId xmlns:a16="http://schemas.microsoft.com/office/drawing/2014/main" id="{AF439F5A-C41E-48FA-ADC4-6B519AE35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62388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l-PL" altLang="pl-PL" sz="2400" b="1">
                <a:solidFill>
                  <a:srgbClr val="006600"/>
                </a:solidFill>
              </a:rPr>
              <a:t>jednolite odmianowo</a:t>
            </a:r>
            <a:endParaRPr lang="pl-PL" altLang="pl-PL" sz="2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2" name="Text Box 14">
            <a:extLst>
              <a:ext uri="{FF2B5EF4-FFF2-40B4-BE49-F238E27FC236}">
                <a16:creationId xmlns:a16="http://schemas.microsoft.com/office/drawing/2014/main" id="{5490DDA9-50AF-4391-806F-8D7B72B5D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495800"/>
            <a:ext cx="548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l-PL" altLang="pl-PL" sz="2400" b="1"/>
              <a:t>o kształcie i zabarwieniu miąższu  	typowym dla odmiany	</a:t>
            </a:r>
            <a:endParaRPr lang="pl-PL" altLang="pl-PL" sz="2400" b="1">
              <a:latin typeface="Times New Roman" panose="02020603050405020304" pitchFamily="18" charset="0"/>
            </a:endParaRPr>
          </a:p>
        </p:txBody>
      </p:sp>
      <p:sp>
        <p:nvSpPr>
          <p:cNvPr id="37903" name="Text Box 15">
            <a:extLst>
              <a:ext uri="{FF2B5EF4-FFF2-40B4-BE49-F238E27FC236}">
                <a16:creationId xmlns:a16="http://schemas.microsoft.com/office/drawing/2014/main" id="{E16B5B6A-F16A-4D62-A3C5-19B61F38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0198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l-PL" altLang="pl-PL" sz="2400" b="1">
                <a:latin typeface="Times New Roman" panose="02020603050405020304" pitchFamily="18" charset="0"/>
              </a:rPr>
              <a:t>poprzeczna – 4,0 cm</a:t>
            </a:r>
          </a:p>
        </p:txBody>
      </p:sp>
      <p:sp>
        <p:nvSpPr>
          <p:cNvPr id="37904" name="Text Box 16">
            <a:extLst>
              <a:ext uri="{FF2B5EF4-FFF2-40B4-BE49-F238E27FC236}">
                <a16:creationId xmlns:a16="http://schemas.microsoft.com/office/drawing/2014/main" id="{D95C02EE-5112-43D4-B056-1B7C43C1A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0198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l-PL" altLang="pl-PL" sz="2400" b="1">
                <a:latin typeface="Times New Roman" panose="02020603050405020304" pitchFamily="18" charset="0"/>
              </a:rPr>
              <a:t>podłużna – 4,5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8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3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8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3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 autoUpdateAnimBg="0"/>
      <p:bldP spid="37892" grpId="0" animBg="1" autoUpdateAnimBg="0"/>
      <p:bldP spid="37893" grpId="0" autoUpdateAnimBg="0"/>
      <p:bldP spid="37894" grpId="0" autoUpdateAnimBg="0"/>
      <p:bldP spid="37895" grpId="0" autoUpdateAnimBg="0"/>
      <p:bldP spid="37896" grpId="0" autoUpdateAnimBg="0"/>
      <p:bldP spid="37897" grpId="0" autoUpdateAnimBg="0"/>
      <p:bldP spid="37898" grpId="0" autoUpdateAnimBg="0"/>
      <p:bldP spid="37899" grpId="0" autoUpdateAnimBg="0"/>
      <p:bldP spid="37900" grpId="0" autoUpdateAnimBg="0"/>
      <p:bldP spid="37901" grpId="0" autoUpdateAnimBg="0"/>
      <p:bldP spid="37902" grpId="0" autoUpdateAnimBg="0"/>
      <p:bldP spid="37903" grpId="0" autoUpdateAnimBg="0"/>
      <p:bldP spid="3790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36D0730-0C47-48D2-88FC-2D930FC4A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000"/>
              <a:t>Cechy fizjologiczne i fazy rozwoju ziemniaka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9DB1856-E598-413D-8DF2-8B78F1ED5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/>
              <a:t>Długość okresu spoczynku bulw – w zależności od odmiany kończy się w X, XI lub XII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/>
              <a:t>Wschody roślin – odm. wczesne po 20-25 dniach, odm. późne po 25-30 dniach od posadzenia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/>
              <a:t>Butonizacja ( wiązanie pąków kwiatowych) i tuberyzacja ( powstawanie zawiązków bulw) następuje po 40-50 dniach od posadzenia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7031410F-74DE-4A28-8872-FCAE9356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20900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intensywną transpiracją 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43663A1A-CD91-494E-BE94-A3A5C72A0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68638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oddychaniem</a:t>
            </a:r>
            <a:endParaRPr lang="pl-PL" altLang="pl-PL" sz="2400" b="1" baseline="-25000">
              <a:latin typeface="Arial Unicode MS" pitchFamily="34" charset="-128"/>
            </a:endParaRP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D03A3A04-1058-4170-A18D-3744A1591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16375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kiełkowaniem</a:t>
            </a:r>
            <a:endParaRPr lang="pl-PL" altLang="pl-PL" sz="2400" b="1" baseline="-25000">
              <a:latin typeface="Arial Unicode MS" pitchFamily="34" charset="-128"/>
            </a:endParaRP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7B3495B2-1EBD-4709-B17B-7B79A9EDF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304800"/>
            <a:ext cx="9372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sz="2800" b="1">
                <a:latin typeface="Arial Unicode MS" pitchFamily="34" charset="-128"/>
              </a:rPr>
              <a:t>Straty ilościowe podczas przechowywania spowodowane są:</a:t>
            </a: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79997533-8646-4681-BA73-92EA135D5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64113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rozwojem chorób</a:t>
            </a:r>
            <a:endParaRPr lang="pl-PL" altLang="pl-PL" sz="2400" b="1" baseline="-2500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  <p:bldP spid="50179" grpId="0" animBg="1" autoUpdateAnimBg="0"/>
      <p:bldP spid="50180" grpId="0" animBg="1" autoUpdateAnimBg="0"/>
      <p:bldP spid="50182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997DFBE4-8443-4398-8852-F13E012E5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20900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zmniejszanie zawartości suchej masy </a:t>
            </a: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2FEBA66E-DA0C-4D73-93B3-93F34D839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68638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składników odżywczych</a:t>
            </a:r>
            <a:endParaRPr lang="pl-PL" altLang="pl-PL" sz="2400" b="1" baseline="-25000">
              <a:latin typeface="Arial Unicode MS" pitchFamily="34" charset="-128"/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4AB2E386-9EE3-46CA-BB4E-B5C2BF63A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16375"/>
            <a:ext cx="8610600" cy="822325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zwiększenie skłonności do zmiany barwy miąższu podczas procesów przetwórczych</a:t>
            </a:r>
            <a:endParaRPr lang="pl-PL" altLang="pl-PL" sz="2400" b="1" baseline="-25000">
              <a:latin typeface="Arial Unicode MS" pitchFamily="34" charset="-128"/>
            </a:endParaRP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0325899F-1E8F-4C76-BF68-EC5A47801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304800"/>
            <a:ext cx="9372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sz="2800" b="1">
                <a:latin typeface="Arial Unicode MS" pitchFamily="34" charset="-128"/>
              </a:rPr>
              <a:t>Straty jakościowe wynikające z  nieodpowiednich warunków przechowywania 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 autoUpdateAnimBg="0"/>
      <p:bldP spid="51203" grpId="0" animBg="1" autoUpdateAnimBg="0"/>
      <p:bldP spid="5120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FA068FF-75B9-41D7-9639-393FA3E7B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000"/>
              <a:t>Cechy fizjologiczne i fazy rozwoju ziemniaka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69B7DF1-7452-4EBD-8773-5E8CFF0AF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Długość wzrostu bulw wynosi:</a:t>
            </a:r>
          </a:p>
          <a:p>
            <a:pPr eaLnBrk="1" hangingPunct="1">
              <a:buFontTx/>
              <a:buChar char="-"/>
            </a:pPr>
            <a:r>
              <a:rPr lang="pl-PL" altLang="pl-PL"/>
              <a:t>50-65 dni u odmian bardzo wczesnych</a:t>
            </a:r>
          </a:p>
          <a:p>
            <a:pPr eaLnBrk="1" hangingPunct="1">
              <a:buFontTx/>
              <a:buChar char="-"/>
            </a:pPr>
            <a:r>
              <a:rPr lang="pl-PL" altLang="pl-PL"/>
              <a:t>65-75 u odmian wczesnych, </a:t>
            </a:r>
          </a:p>
          <a:p>
            <a:pPr eaLnBrk="1" hangingPunct="1">
              <a:buFontTx/>
              <a:buChar char="-"/>
            </a:pPr>
            <a:r>
              <a:rPr lang="pl-PL" altLang="pl-PL"/>
              <a:t>75-85 u odmian średnio wczesnych</a:t>
            </a:r>
          </a:p>
          <a:p>
            <a:pPr eaLnBrk="1" hangingPunct="1">
              <a:buFontTx/>
              <a:buChar char="-"/>
            </a:pPr>
            <a:r>
              <a:rPr lang="pl-PL" altLang="pl-PL"/>
              <a:t>85-95 u odmian późnych</a:t>
            </a:r>
          </a:p>
          <a:p>
            <a:pPr eaLnBrk="1" hangingPunct="1"/>
            <a:r>
              <a:rPr lang="pl-PL" altLang="pl-PL"/>
              <a:t>Dojrzałość techniczna bulw (całkowite skorkowacenie skórki) powinna nastąpić nie później niż pod koniec września</a:t>
            </a:r>
          </a:p>
          <a:p>
            <a:pPr eaLnBrk="1" hangingPunct="1">
              <a:buFontTx/>
              <a:buChar char="-"/>
            </a:pPr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189620DD-F740-44FD-9001-19671AA01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pl-PL" altLang="pl-PL" b="1">
                <a:latin typeface="Arial Unicode MS" pitchFamily="34" charset="-128"/>
              </a:rPr>
              <a:t>Kierunki użytkowania ziemniaka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DE7EE267-379F-4A64-960D-F2A991C8C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09700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pl-PL" altLang="pl-PL" sz="2400" b="1">
                <a:latin typeface="Arial Unicode MS" pitchFamily="34" charset="-128"/>
              </a:rPr>
              <a:t>jadalne do bezpośredniego spożycia (po 60 dniach od sadzenia 10-12 t/ha)</a:t>
            </a:r>
            <a:endParaRPr lang="pl-PL" altLang="pl-PL" sz="2400" b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574A7CD1-CC30-4A7D-B933-C2716505C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65350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pl-PL" altLang="pl-PL" sz="2400" b="1">
                <a:latin typeface="Arial Unicode MS" pitchFamily="34" charset="-128"/>
              </a:rPr>
              <a:t>jadalne na zaopatrzenie jesienno – zimowe (kształtne bulwy o płytkich oczkach, niezbyt wysokiej zaw. skrobi.)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15711936-016E-4972-BB2B-8FC64CB60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60713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pl-PL" altLang="pl-PL" sz="2400" b="1">
                <a:latin typeface="Arial Unicode MS" pitchFamily="34" charset="-128"/>
              </a:rPr>
              <a:t>na przetwórstwo spożywcze (zaw. s.m. &gt;20%, mało cukrów redukujących 0,3 – 0,5%)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BC2E9B31-8107-4933-929D-05B0DD832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10025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pl-PL" altLang="pl-PL" sz="2400" b="1">
                <a:latin typeface="Arial Unicode MS" pitchFamily="34" charset="-128"/>
              </a:rPr>
              <a:t>dla krochmalnictwa – o wysokiej zaw. skrobi i niskiej zaw. białka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7A88C59B-8383-478B-892F-1BC29C215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78375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pl-PL" altLang="pl-PL" sz="2400" b="1">
                <a:latin typeface="Arial Unicode MS" pitchFamily="34" charset="-128"/>
              </a:rPr>
              <a:t>dla gorzelnictwa  - o wys. zaw. s.m., skrobi i białka</a:t>
            </a: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D52AEB04-9013-461D-AE57-E886A44C2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07038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pl-PL" altLang="pl-PL" sz="2400" b="1">
                <a:latin typeface="Arial Unicode MS" pitchFamily="34" charset="-128"/>
              </a:rPr>
              <a:t>na paszę - </a:t>
            </a:r>
            <a:r>
              <a:rPr lang="pl-PL" altLang="pl-PL" sz="2400" b="1"/>
              <a:t>o wys. zaw. s.m., skrobi i białka</a:t>
            </a:r>
            <a:r>
              <a:rPr lang="pl-PL" altLang="pl-PL" sz="2400" b="1">
                <a:latin typeface="Arial Unicode MS" pitchFamily="34" charset="-128"/>
              </a:rPr>
              <a:t> </a:t>
            </a: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7715DB82-3EA3-44DE-8821-F46014122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60960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pl-PL" altLang="pl-PL" sz="2400" b="1">
                <a:latin typeface="Arial Unicode MS" pitchFamily="34" charset="-128"/>
              </a:rPr>
              <a:t>na sadzeniaki masa 30 - 70 g, zdrowe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utoUpdateAnimBg="0"/>
      <p:bldP spid="25605" grpId="0" autoUpdateAnimBg="0"/>
      <p:bldP spid="25606" grpId="0" autoUpdateAnimBg="0"/>
      <p:bldP spid="25607" grpId="0" autoUpdateAnimBg="0"/>
      <p:bldP spid="25608" grpId="0" autoUpdateAnimBg="0"/>
      <p:bldP spid="2560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58CEB149-17D1-4944-8529-B9EC741E7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52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b="1">
                <a:latin typeface="Arial Unicode MS" pitchFamily="34" charset="-128"/>
              </a:rPr>
              <a:t>Cechy odmianowe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A1FA6AF3-5AC9-41CC-99AB-D04EE3546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05000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barwa skórki bulw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339CECEF-33D4-4EA5-AF16-F80853F50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98800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barwa miąższu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68609CC6-6806-49A1-BE83-1238B797D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92600"/>
            <a:ext cx="86106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barwa kiełków świetlnych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D96A2EB4-94F6-40A2-B348-C16F8FD9B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86400"/>
            <a:ext cx="8610600" cy="457200"/>
          </a:xfrm>
          <a:prstGeom prst="rect">
            <a:avLst/>
          </a:prstGeom>
          <a:solidFill>
            <a:srgbClr val="CC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2400" b="1">
                <a:latin typeface="Arial Unicode MS" pitchFamily="34" charset="-128"/>
              </a:rPr>
              <a:t> barwa korony kwiatów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AC207EFD-701D-4386-BD42-1B09C0D13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pl-PL" altLang="pl-PL" sz="2400" b="1" i="1">
                <a:latin typeface="Arial Unicode MS" pitchFamily="34" charset="-128"/>
              </a:rPr>
              <a:t>niezmienne: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 autoUpdateAnimBg="0"/>
      <p:bldP spid="26628" grpId="0" animBg="1" autoUpdateAnimBg="0"/>
      <p:bldP spid="26629" grpId="0" animBg="1" autoUpdateAnimBg="0"/>
      <p:bldP spid="2663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1010007">
            <a:extLst>
              <a:ext uri="{FF2B5EF4-FFF2-40B4-BE49-F238E27FC236}">
                <a16:creationId xmlns:a16="http://schemas.microsoft.com/office/drawing/2014/main" id="{4A6F0F72-A509-4E14-9154-BC938C276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BCB11F76-5DEE-40CD-B023-4A7316F6F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72200"/>
            <a:ext cx="4953000" cy="4572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/>
              <a:t>Bulwy niejednolite odmianowo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1893</Words>
  <Application>Microsoft Office PowerPoint</Application>
  <PresentationFormat>Pokaz na ekranie (4:3)</PresentationFormat>
  <Paragraphs>242</Paragraphs>
  <Slides>51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6" baseType="lpstr">
      <vt:lpstr>Arial</vt:lpstr>
      <vt:lpstr>Arial Unicode MS</vt:lpstr>
      <vt:lpstr>Wingdings</vt:lpstr>
      <vt:lpstr>Times New Roman</vt:lpstr>
      <vt:lpstr>Projekt domyślny</vt:lpstr>
      <vt:lpstr>Technologia produkcji roślin okopowych</vt:lpstr>
      <vt:lpstr>Rośliny okopowe to:</vt:lpstr>
      <vt:lpstr>Ziemniak</vt:lpstr>
      <vt:lpstr>Charakterystyka biologiczna</vt:lpstr>
      <vt:lpstr>Cechy fizjologiczne i fazy rozwoju ziemniaka</vt:lpstr>
      <vt:lpstr>Cechy fizjologiczne i fazy rozwoju ziemniaka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Wymagania klimatyczne i glebowe</vt:lpstr>
      <vt:lpstr>Zmianowanie i uprawa roli</vt:lpstr>
      <vt:lpstr>Nawożenie</vt:lpstr>
      <vt:lpstr>Sadzenie</vt:lpstr>
      <vt:lpstr>Prezentacja programu PowerPoint</vt:lpstr>
      <vt:lpstr>Sadzenie</vt:lpstr>
      <vt:lpstr>Sadzenie</vt:lpstr>
      <vt:lpstr>Pielęgnacja</vt:lpstr>
      <vt:lpstr>Prezentacja programu PowerPoint</vt:lpstr>
      <vt:lpstr>Stonka ziemniaczana</vt:lpstr>
      <vt:lpstr>Prezentacja programu PowerPoint</vt:lpstr>
      <vt:lpstr>Prezentacja programu PowerPoint</vt:lpstr>
      <vt:lpstr>Drutowce</vt:lpstr>
      <vt:lpstr>Choroby ziemniaka</vt:lpstr>
      <vt:lpstr>Prezentacja programu PowerPoint</vt:lpstr>
      <vt:lpstr>Zaraza ziemniaka</vt:lpstr>
      <vt:lpstr>Prezentacja programu PowerPoint</vt:lpstr>
      <vt:lpstr>Parch zwykły</vt:lpstr>
      <vt:lpstr>Parch prószysty</vt:lpstr>
      <vt:lpstr>Prezentacja programu PowerPoint</vt:lpstr>
      <vt:lpstr>Rizoktonioza</vt:lpstr>
      <vt:lpstr>Prezentacja programu PowerPoint</vt:lpstr>
      <vt:lpstr>Zbiór</vt:lpstr>
      <vt:lpstr>Zbiór</vt:lpstr>
      <vt:lpstr>Prezentacja programu PowerPoint</vt:lpstr>
      <vt:lpstr>Prezentacja programu PowerPoint</vt:lpstr>
      <vt:lpstr>Prezentacja programu PowerPoint</vt:lpstr>
      <vt:lpstr>Prezentacja programu PowerPoint</vt:lpstr>
      <vt:lpstr>Przechowywanie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</dc:creator>
  <cp:lastModifiedBy>Ja</cp:lastModifiedBy>
  <cp:revision>37</cp:revision>
  <cp:lastPrinted>1601-01-01T00:00:00Z</cp:lastPrinted>
  <dcterms:created xsi:type="dcterms:W3CDTF">1601-01-01T00:00:00Z</dcterms:created>
  <dcterms:modified xsi:type="dcterms:W3CDTF">2020-12-08T20:35:38Z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